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8" r:id="rId13"/>
    <p:sldId id="269" r:id="rId14"/>
    <p:sldId id="267" r:id="rId15"/>
    <p:sldId id="272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34D86F-01B7-69AE-0097-8BFB2914D642}" v="139" dt="2024-06-19T19:53:16.665"/>
    <p1510:client id="{3F75C260-FD42-152F-0AF6-22B41D0D35F2}" v="17" dt="2024-06-19T19:58:20.091"/>
    <p1510:client id="{42D737DB-44EC-CC98-62B1-A813257AD632}" v="336" dt="2024-06-19T11:34:34.398"/>
    <p1510:client id="{56391911-F9D2-07ED-0CAD-E11A69A7FACD}" v="388" dt="2024-06-19T11:33:30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5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61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709738"/>
            <a:ext cx="10570210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4589463"/>
            <a:ext cx="1057021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89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A87F-28D4-4BF0-B81F-877A89DFD5AC}" type="datetime1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46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1812"/>
            <a:ext cx="5220335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825749"/>
            <a:ext cx="5220335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812"/>
            <a:ext cx="5183188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25749"/>
            <a:ext cx="5183188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F1F3-208B-49A3-B337-9C8ACEB3E0E1}" type="datetime1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0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5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19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92450"/>
            <a:ext cx="3994785" cy="27765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7011-1FFC-4EF8-9A2E-53B4AD2ADBD4}" type="datetime1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89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545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81275"/>
            <a:ext cx="3994785" cy="27797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0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538-DC4D-4667-96E5-B3278DDF8B12}" type="datetime1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0548-5C08-4BE3-B63E-F2BB63B0B00C}" type="datetime1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9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9B5B3C5-A599-465B-B2B9-866E8B2087CE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5C84982-7DD0-43B1-8A2D-BFA4DF1B4E60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</a:extLst>
          </p:cNvPr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</a:extLst>
            </p:cNvPr>
            <p:cNvSpPr/>
            <p:nvPr/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</a:extLst>
            </p:cNvPr>
            <p:cNvSpPr/>
            <p:nvPr/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</a:extLst>
            </p:cNvPr>
            <p:cNvSpPr/>
            <p:nvPr/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</a:extLst>
            </p:cNvPr>
            <p:cNvSpPr/>
            <p:nvPr/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</a:extLst>
            </p:cNvPr>
            <p:cNvSpPr/>
            <p:nvPr/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</a:extLst>
            </p:cNvPr>
            <p:cNvSpPr/>
            <p:nvPr/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</a:extLst>
            </p:cNvPr>
            <p:cNvSpPr/>
            <p:nvPr/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</a:extLst>
            </p:cNvPr>
            <p:cNvSpPr/>
            <p:nvPr/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</a:extLst>
            </p:cNvPr>
            <p:cNvSpPr/>
            <p:nvPr/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</a:extLst>
            </p:cNvPr>
            <p:cNvSpPr/>
            <p:nvPr/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</a:extLst>
            </p:cNvPr>
            <p:cNvSpPr/>
            <p:nvPr/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</a:extLst>
            </p:cNvPr>
            <p:cNvSpPr/>
            <p:nvPr/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</a:extLst>
            </p:cNvPr>
            <p:cNvSpPr/>
            <p:nvPr/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</a:extLst>
            </p:cNvPr>
            <p:cNvSpPr/>
            <p:nvPr/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</a:extLst>
            </p:cNvPr>
            <p:cNvSpPr/>
            <p:nvPr/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6/20/2024</a:t>
            </a:fld>
            <a:endParaRPr lang="en-US" sz="10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315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100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25625"/>
            <a:ext cx="106591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229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1" r:id="rId7"/>
    <p:sldLayoutId id="2147483702" r:id="rId8"/>
    <p:sldLayoutId id="2147483709" r:id="rId9"/>
    <p:sldLayoutId id="2147483700" r:id="rId10"/>
    <p:sldLayoutId id="214748371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7AB4D1A-6270-4D15-9F1C-349AF05AFA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553057-9FF3-400D-90FC-4F89773432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5" name="Decorative Circles">
            <a:extLst>
              <a:ext uri="{FF2B5EF4-FFF2-40B4-BE49-F238E27FC236}">
                <a16:creationId xmlns:a16="http://schemas.microsoft.com/office/drawing/2014/main" id="{FFAB95AE-AE0F-4D82-A957-C1FE11C53B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484" y="236341"/>
            <a:ext cx="10677791" cy="4262956"/>
            <a:chOff x="767484" y="236341"/>
            <a:chExt cx="10677791" cy="4262956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A5C0E34-833A-4A81-9A27-E03E0EB21E2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9767" y="3283228"/>
              <a:ext cx="226735" cy="22673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3D5840-78C4-4DDD-A239-29FC71B8D08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13359" y="386135"/>
              <a:ext cx="466441" cy="46644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EA2506C-4097-4C37-AB61-12712392EA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90699" y="236341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26A544A-3C76-4502-A741-F4DB0E2CD2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BA1AACA-257E-441B-837C-A7436CB2EFA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7484" y="2755518"/>
              <a:ext cx="466441" cy="46644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AD1D194-BF30-4E78-B2C4-860ABCD58BA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31908" y="3813254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51373E2-E4A1-406C-AAF4-2750E933FE0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75095" y="3592374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1F67221-E5C0-4E62-9F4D-4E6FC8E7324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4104" y="4385930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Oval 2">
            <a:extLst>
              <a:ext uri="{FF2B5EF4-FFF2-40B4-BE49-F238E27FC236}">
                <a16:creationId xmlns:a16="http://schemas.microsoft.com/office/drawing/2014/main" id="{5D2FE535-33D9-4D08-9B67-47CF8CC7E77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474" y="305966"/>
            <a:ext cx="2051331" cy="205133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1">
            <a:extLst>
              <a:ext uri="{FF2B5EF4-FFF2-40B4-BE49-F238E27FC236}">
                <a16:creationId xmlns:a16="http://schemas.microsoft.com/office/drawing/2014/main" id="{1CB206CF-E798-414B-B6B6-2B6E968716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8580" y="0"/>
            <a:ext cx="2733089" cy="2357297"/>
          </a:xfrm>
          <a:custGeom>
            <a:avLst/>
            <a:gdLst>
              <a:gd name="connsiteX0" fmla="*/ 288659 w 3192131"/>
              <a:gd name="connsiteY0" fmla="*/ 0 h 2753222"/>
              <a:gd name="connsiteX1" fmla="*/ 3192131 w 3192131"/>
              <a:gd name="connsiteY1" fmla="*/ 0 h 2753222"/>
              <a:gd name="connsiteX2" fmla="*/ 3192131 w 3192131"/>
              <a:gd name="connsiteY2" fmla="*/ 2058956 h 2753222"/>
              <a:gd name="connsiteX3" fmla="*/ 3158043 w 3192131"/>
              <a:gd name="connsiteY3" fmla="*/ 2104541 h 2753222"/>
              <a:gd name="connsiteX4" fmla="*/ 1782545 w 3192131"/>
              <a:gd name="connsiteY4" fmla="*/ 2753222 h 2753222"/>
              <a:gd name="connsiteX5" fmla="*/ 0 w 3192131"/>
              <a:gd name="connsiteY5" fmla="*/ 970677 h 2753222"/>
              <a:gd name="connsiteX6" fmla="*/ 215144 w 3192131"/>
              <a:gd name="connsiteY6" fmla="*/ 121011 h 2753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92131" h="2753222">
                <a:moveTo>
                  <a:pt x="288659" y="0"/>
                </a:moveTo>
                <a:lnTo>
                  <a:pt x="3192131" y="0"/>
                </a:lnTo>
                <a:lnTo>
                  <a:pt x="3192131" y="2058956"/>
                </a:lnTo>
                <a:lnTo>
                  <a:pt x="3158043" y="2104541"/>
                </a:lnTo>
                <a:cubicBezTo>
                  <a:pt x="2831098" y="2500707"/>
                  <a:pt x="2336311" y="2753222"/>
                  <a:pt x="1782545" y="2753222"/>
                </a:cubicBezTo>
                <a:cubicBezTo>
                  <a:pt x="798073" y="2753222"/>
                  <a:pt x="0" y="1955149"/>
                  <a:pt x="0" y="970677"/>
                </a:cubicBezTo>
                <a:cubicBezTo>
                  <a:pt x="0" y="663030"/>
                  <a:pt x="77937" y="373585"/>
                  <a:pt x="215144" y="12101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8A06537E-CB60-4703-A5FF-0C413BB017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8631" t="30907" r="23362" b="17441"/>
          <a:stretch/>
        </p:blipFill>
        <p:spPr>
          <a:xfrm>
            <a:off x="9573575" y="-4327"/>
            <a:ext cx="2668147" cy="2375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3979" y="-3578"/>
            <a:ext cx="6904516" cy="179619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Երևանի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 «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Մխիթար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Սեբաստացի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» 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կրթահամալիր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 sz="2000"/>
          </a:p>
          <a:p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Հետազոտական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Arial"/>
                <a:cs typeface="Arial"/>
              </a:rPr>
              <a:t>վարժարան</a:t>
            </a: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sz="2000">
                <a:solidFill>
                  <a:srgbClr val="000000"/>
                </a:solidFill>
                <a:latin typeface="Arial"/>
                <a:cs typeface="Arial"/>
              </a:rPr>
            </a:br>
            <a:endParaRPr lang="en-US" sz="2000"/>
          </a:p>
          <a:p>
            <a:r>
              <a:rPr lang="en-US" sz="3600" err="1">
                <a:solidFill>
                  <a:srgbClr val="000000"/>
                </a:solidFill>
                <a:latin typeface="Arial"/>
                <a:cs typeface="Arial"/>
              </a:rPr>
              <a:t>Հետազոտական</a:t>
            </a:r>
            <a:r>
              <a:rPr lang="en-US" sz="36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/>
                <a:cs typeface="Arial"/>
              </a:rPr>
              <a:t>աշխատանք</a:t>
            </a:r>
            <a:endParaRPr lang="en-US" sz="7200" err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2464" y="4660530"/>
            <a:ext cx="8292037" cy="167850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Կատարող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՝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Մկրտչյան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>
                <a:latin typeface="Arial"/>
                <a:cs typeface="Arial"/>
              </a:rPr>
              <a:t/>
            </a:r>
            <a:br>
              <a:rPr lang="en-US">
                <a:latin typeface="Arial"/>
                <a:cs typeface="Arial"/>
              </a:rPr>
            </a:b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Դասարան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՝ 12-րդ</a:t>
            </a:r>
            <a:endParaRPr lang="en-US">
              <a:ea typeface="Calibri"/>
              <a:cs typeface="Calibri"/>
            </a:endParaRPr>
          </a:p>
          <a:p>
            <a:pPr algn="l">
              <a:spcBef>
                <a:spcPct val="0"/>
              </a:spcBef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Ղեկավար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՝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Սուսաննա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Չալիկյան</a:t>
            </a: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pPr algn="l"/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Գրախոս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՝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Նաիրա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Հարությունյան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հոգեբան</a:t>
            </a:r>
            <a:r>
              <a:rPr lang="en-US">
                <a:solidFill>
                  <a:srgbClr val="000000"/>
                </a:solidFill>
                <a:latin typeface="Arial"/>
                <a:ea typeface="Calibri"/>
                <a:cs typeface="Arial"/>
              </a:rPr>
              <a:t>, 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«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Փայտե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ձի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» 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հիպոթերապիա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կենտրոնի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կամավոր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աշխատակից</a:t>
            </a: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pPr algn="l">
              <a:spcBef>
                <a:spcPct val="0"/>
              </a:spcBef>
            </a:pPr>
            <a:r>
              <a:rPr lang="en-US"/>
              <a:t/>
            </a:r>
            <a:br>
              <a:rPr lang="en-US"/>
            </a:b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 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7F427EE0-0478-4A7D-94D8-E51EE9ACB4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6399" y="319698"/>
            <a:ext cx="2037600" cy="2037600"/>
          </a:xfrm>
          <a:prstGeom prst="rect">
            <a:avLst/>
          </a:prstGeom>
        </p:spPr>
      </p:pic>
      <p:sp>
        <p:nvSpPr>
          <p:cNvPr id="30" name="Oval 3">
            <a:extLst>
              <a:ext uri="{FF2B5EF4-FFF2-40B4-BE49-F238E27FC236}">
                <a16:creationId xmlns:a16="http://schemas.microsoft.com/office/drawing/2014/main" id="{11C1B1CF-F716-4EA9-BB3A-85AE114373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rot="16200000">
            <a:off x="-639576" y="4068576"/>
            <a:ext cx="2914772" cy="1635620"/>
          </a:xfrm>
          <a:custGeom>
            <a:avLst/>
            <a:gdLst>
              <a:gd name="connsiteX0" fmla="*/ 18128 w 4408870"/>
              <a:gd name="connsiteY0" fmla="*/ 0 h 2474031"/>
              <a:gd name="connsiteX1" fmla="*/ 4390742 w 4408870"/>
              <a:gd name="connsiteY1" fmla="*/ 0 h 2474031"/>
              <a:gd name="connsiteX2" fmla="*/ 4397489 w 4408870"/>
              <a:gd name="connsiteY2" fmla="*/ 44205 h 2474031"/>
              <a:gd name="connsiteX3" fmla="*/ 4408870 w 4408870"/>
              <a:gd name="connsiteY3" fmla="*/ 269596 h 2474031"/>
              <a:gd name="connsiteX4" fmla="*/ 2204435 w 4408870"/>
              <a:gd name="connsiteY4" fmla="*/ 2474031 h 2474031"/>
              <a:gd name="connsiteX5" fmla="*/ 0 w 4408870"/>
              <a:gd name="connsiteY5" fmla="*/ 269596 h 2474031"/>
              <a:gd name="connsiteX6" fmla="*/ 11381 w 4408870"/>
              <a:gd name="connsiteY6" fmla="*/ 44205 h 247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8870" h="2474031">
                <a:moveTo>
                  <a:pt x="18128" y="0"/>
                </a:moveTo>
                <a:lnTo>
                  <a:pt x="4390742" y="0"/>
                </a:lnTo>
                <a:lnTo>
                  <a:pt x="4397489" y="44205"/>
                </a:lnTo>
                <a:cubicBezTo>
                  <a:pt x="4405015" y="118312"/>
                  <a:pt x="4408870" y="193504"/>
                  <a:pt x="4408870" y="269596"/>
                </a:cubicBezTo>
                <a:cubicBezTo>
                  <a:pt x="4408870" y="1487072"/>
                  <a:pt x="3421911" y="2474031"/>
                  <a:pt x="2204435" y="2474031"/>
                </a:cubicBezTo>
                <a:cubicBezTo>
                  <a:pt x="986959" y="2474031"/>
                  <a:pt x="0" y="1487072"/>
                  <a:pt x="0" y="269596"/>
                </a:cubicBezTo>
                <a:cubicBezTo>
                  <a:pt x="0" y="193504"/>
                  <a:pt x="3855" y="118312"/>
                  <a:pt x="11381" y="442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37083F91-C28A-466E-A0D2-C510356BBB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45737" t="12146" r="12288" b="12942"/>
          <a:stretch/>
        </p:blipFill>
        <p:spPr>
          <a:xfrm>
            <a:off x="0" y="3409035"/>
            <a:ext cx="1633210" cy="2914772"/>
          </a:xfrm>
          <a:prstGeom prst="rect">
            <a:avLst/>
          </a:prstGeom>
        </p:spPr>
      </p:pic>
      <p:sp>
        <p:nvSpPr>
          <p:cNvPr id="34" name="Oval 4">
            <a:extLst>
              <a:ext uri="{FF2B5EF4-FFF2-40B4-BE49-F238E27FC236}">
                <a16:creationId xmlns:a16="http://schemas.microsoft.com/office/drawing/2014/main" id="{C5A4BEDA-180D-4F05-BED0-FCA62B717B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9994790" y="4395253"/>
            <a:ext cx="2216879" cy="2462747"/>
          </a:xfrm>
          <a:custGeom>
            <a:avLst/>
            <a:gdLst>
              <a:gd name="connsiteX0" fmla="*/ 2133985 w 3086667"/>
              <a:gd name="connsiteY0" fmla="*/ 0 h 3429000"/>
              <a:gd name="connsiteX1" fmla="*/ 2964628 w 3086667"/>
              <a:gd name="connsiteY1" fmla="*/ 167699 h 3429000"/>
              <a:gd name="connsiteX2" fmla="*/ 3086667 w 3086667"/>
              <a:gd name="connsiteY2" fmla="*/ 226489 h 3429000"/>
              <a:gd name="connsiteX3" fmla="*/ 3086667 w 3086667"/>
              <a:gd name="connsiteY3" fmla="*/ 3429000 h 3429000"/>
              <a:gd name="connsiteX4" fmla="*/ 440639 w 3086667"/>
              <a:gd name="connsiteY4" fmla="*/ 3429000 h 3429000"/>
              <a:gd name="connsiteX5" fmla="*/ 364451 w 3086667"/>
              <a:gd name="connsiteY5" fmla="*/ 3327116 h 3429000"/>
              <a:gd name="connsiteX6" fmla="*/ 0 w 3086667"/>
              <a:gd name="connsiteY6" fmla="*/ 2133985 h 3429000"/>
              <a:gd name="connsiteX7" fmla="*/ 2133985 w 3086667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6667" h="3429000">
                <a:moveTo>
                  <a:pt x="2133985" y="0"/>
                </a:moveTo>
                <a:cubicBezTo>
                  <a:pt x="2428627" y="0"/>
                  <a:pt x="2709322" y="59714"/>
                  <a:pt x="2964628" y="167699"/>
                </a:cubicBezTo>
                <a:lnTo>
                  <a:pt x="3086667" y="226489"/>
                </a:lnTo>
                <a:lnTo>
                  <a:pt x="3086667" y="3429000"/>
                </a:lnTo>
                <a:lnTo>
                  <a:pt x="440639" y="3429000"/>
                </a:lnTo>
                <a:lnTo>
                  <a:pt x="364451" y="3327116"/>
                </a:lnTo>
                <a:cubicBezTo>
                  <a:pt x="134356" y="2986530"/>
                  <a:pt x="0" y="2575948"/>
                  <a:pt x="0" y="2133985"/>
                </a:cubicBezTo>
                <a:cubicBezTo>
                  <a:pt x="0" y="955418"/>
                  <a:pt x="955418" y="0"/>
                  <a:pt x="2133985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2CC0D334-814F-4E8B-846F-D4001B39A7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 l="12606" t="11163" r="32354" b="30172"/>
          <a:stretch/>
        </p:blipFill>
        <p:spPr>
          <a:xfrm>
            <a:off x="9994790" y="4395253"/>
            <a:ext cx="2216879" cy="24627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72AA01-74B6-784F-47DD-5FD92328D8EB}"/>
              </a:ext>
            </a:extLst>
          </p:cNvPr>
          <p:cNvSpPr txBox="1"/>
          <p:nvPr/>
        </p:nvSpPr>
        <p:spPr>
          <a:xfrm>
            <a:off x="539087" y="2756848"/>
            <a:ext cx="1138678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i="1" err="1">
                <a:latin typeface="Arial"/>
              </a:rPr>
              <a:t>Թեմա</a:t>
            </a:r>
            <a:r>
              <a:rPr lang="en-US" sz="3200" b="1" i="1">
                <a:latin typeface="Arial"/>
              </a:rPr>
              <a:t>՝ </a:t>
            </a:r>
            <a:r>
              <a:rPr lang="en-US" sz="3200" b="1" i="1" err="1">
                <a:latin typeface="Arial"/>
              </a:rPr>
              <a:t>Հիպոթերապիան</a:t>
            </a:r>
            <a:r>
              <a:rPr lang="en-US" sz="3200" b="1" i="1">
                <a:latin typeface="Arial"/>
              </a:rPr>
              <a:t> </a:t>
            </a:r>
            <a:r>
              <a:rPr lang="en-US" sz="3200" b="1" i="1" err="1">
                <a:latin typeface="Arial"/>
              </a:rPr>
              <a:t>որպես</a:t>
            </a:r>
            <a:r>
              <a:rPr lang="en-US" sz="3200" b="1" i="1">
                <a:latin typeface="Arial"/>
              </a:rPr>
              <a:t> </a:t>
            </a:r>
            <a:r>
              <a:rPr lang="en-US" sz="3200" b="1" i="1" err="1">
                <a:latin typeface="Arial"/>
              </a:rPr>
              <a:t>մանկական</a:t>
            </a:r>
            <a:r>
              <a:rPr lang="en-US" sz="3200" b="1" i="1">
                <a:latin typeface="Arial"/>
              </a:rPr>
              <a:t> </a:t>
            </a:r>
            <a:r>
              <a:rPr lang="en-US" sz="3200" b="1" i="1" err="1">
                <a:latin typeface="Arial"/>
              </a:rPr>
              <a:t>ուղեղային</a:t>
            </a:r>
            <a:r>
              <a:rPr lang="en-US" sz="3200" b="1" i="1">
                <a:latin typeface="Arial"/>
              </a:rPr>
              <a:t> </a:t>
            </a:r>
            <a:r>
              <a:rPr lang="en-US" sz="3200" b="1" i="1" err="1">
                <a:latin typeface="Arial"/>
              </a:rPr>
              <a:t>կաթված</a:t>
            </a:r>
            <a:r>
              <a:rPr lang="en-US" sz="3200" b="1" i="1">
                <a:latin typeface="Arial"/>
              </a:rPr>
              <a:t> </a:t>
            </a:r>
            <a:r>
              <a:rPr lang="en-US" sz="3200" b="1" i="1" err="1">
                <a:latin typeface="Arial"/>
              </a:rPr>
              <a:t>ունեցող</a:t>
            </a:r>
            <a:r>
              <a:rPr lang="en-US" sz="3200" b="1" i="1">
                <a:latin typeface="Arial"/>
              </a:rPr>
              <a:t> </a:t>
            </a:r>
            <a:r>
              <a:rPr lang="en-US" sz="3200" b="1" i="1" err="1">
                <a:latin typeface="Arial"/>
              </a:rPr>
              <a:t>երեխաների</a:t>
            </a:r>
            <a:r>
              <a:rPr lang="en-US" sz="3200" b="1" i="1">
                <a:latin typeface="Arial"/>
              </a:rPr>
              <a:t> </a:t>
            </a:r>
            <a:r>
              <a:rPr lang="en-US" sz="3200" b="1" i="1" err="1">
                <a:latin typeface="Arial"/>
              </a:rPr>
              <a:t>բուժման</a:t>
            </a:r>
            <a:r>
              <a:rPr lang="en-US" sz="3200" b="1" i="1">
                <a:latin typeface="Arial"/>
              </a:rPr>
              <a:t> </a:t>
            </a:r>
            <a:r>
              <a:rPr lang="en-US" sz="3200" b="1" i="1" err="1">
                <a:latin typeface="Arial"/>
              </a:rPr>
              <a:t>միջոց</a:t>
            </a:r>
            <a:endParaRPr lang="en-US" sz="3200" b="1" i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E56F-55F9-B52D-2E1A-033D11DCA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/>
              <a:t>Ինչու</a:t>
            </a:r>
            <a:r>
              <a:rPr lang="en-US" b="1" i="1" dirty="0"/>
              <a:t>՞ </a:t>
            </a:r>
            <a:r>
              <a:rPr lang="en-US" b="1" i="1" dirty="0" err="1"/>
              <a:t>եմ</a:t>
            </a:r>
            <a:r>
              <a:rPr lang="en-US" b="1" i="1" dirty="0"/>
              <a:t> </a:t>
            </a:r>
            <a:r>
              <a:rPr lang="en-US" b="1" i="1" dirty="0" err="1"/>
              <a:t>ընտրել</a:t>
            </a:r>
            <a:r>
              <a:rPr lang="en-US" b="1" i="1" dirty="0"/>
              <a:t> </a:t>
            </a:r>
            <a:r>
              <a:rPr lang="en-US" b="1" i="1" dirty="0" err="1"/>
              <a:t>այս</a:t>
            </a:r>
            <a:r>
              <a:rPr lang="en-US" b="1" i="1" dirty="0"/>
              <a:t> </a:t>
            </a:r>
            <a:r>
              <a:rPr lang="en-US" b="1" i="1" dirty="0" err="1"/>
              <a:t>թեման</a:t>
            </a:r>
            <a:endParaRPr lang="en-US" b="1" i="1" dirty="0"/>
          </a:p>
        </p:txBody>
      </p:sp>
      <p:pic>
        <p:nvPicPr>
          <p:cNvPr id="1026" name="Picture 2" descr="https://i.pinimg.com/564x/dc/c1/07/dcc1076b844b5fd5e931bfe4be8196d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3" y="2112889"/>
            <a:ext cx="4855153" cy="364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94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3E301-B093-23A4-2124-480E25799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err="1"/>
              <a:t>Թեմայի</a:t>
            </a:r>
            <a:r>
              <a:rPr lang="en-US" b="1" i="1"/>
              <a:t> </a:t>
            </a:r>
            <a:r>
              <a:rPr lang="en-US" b="1" i="1" err="1"/>
              <a:t>արդիականությունը</a:t>
            </a:r>
            <a:endParaRPr lang="en-US" b="1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6C035-49A1-C920-608B-B78B2207D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342" y="2481406"/>
            <a:ext cx="10130906" cy="169343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hy-AM" sz="2800" dirty="0"/>
              <a:t>Մենք բոլորս հաճախ ենք հանդիպում երեխաների, ովքեր ունեն տարբեր տեսակի հիվանդություններ, ինչպես նաև ուղեղային կաթվածը:​</a:t>
            </a:r>
            <a:br>
              <a:rPr lang="hy-AM" sz="2800" dirty="0"/>
            </a:br>
            <a:r>
              <a:rPr lang="hy-AM" sz="2800" dirty="0"/>
              <a:t>իսկ հիպոթերապիան ներառված է երեխաների բուժման բազմաթիվ թերապիաների նույն շարքում՝ օգնելու երեխաներին վերականգնվել և իրենց շատ ավելի լավ զգալ։​</a:t>
            </a:r>
            <a:endParaRPr lang="en-US" sz="28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51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32EEE-E7D0-84CC-11A6-DFE065D1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en-US" sz="3200" b="1" i="1" err="1">
                <a:latin typeface="Calibri"/>
                <a:ea typeface="Calibri"/>
                <a:cs typeface="Calibri"/>
              </a:rPr>
              <a:t>Նպատակը</a:t>
            </a:r>
            <a:r>
              <a:rPr lang="en-US" sz="3200" b="1" i="1">
                <a:latin typeface="Calibri"/>
                <a:ea typeface="Calibri"/>
                <a:cs typeface="Calibri"/>
              </a:rPr>
              <a:t>, </a:t>
            </a:r>
            <a:r>
              <a:rPr lang="en-US" sz="3200" b="1" i="1" err="1">
                <a:latin typeface="Calibri"/>
                <a:ea typeface="Calibri"/>
                <a:cs typeface="Calibri"/>
              </a:rPr>
              <a:t>խնդիրները</a:t>
            </a:r>
            <a:r>
              <a:rPr lang="en-US" sz="3200" b="1" i="1">
                <a:latin typeface="Calibri"/>
                <a:ea typeface="Calibri"/>
                <a:cs typeface="Calibri"/>
              </a:rPr>
              <a:t> </a:t>
            </a:r>
            <a:endParaRPr lang="en-US" sz="3200" b="1" i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305EC-6F77-9CAE-11D4-FFAF0E265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Այս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աշխատանքի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նպատակն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ուսումնասիրել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մանկական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ուղեղային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կաթված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ունեցող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երեխաների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հետ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տարվող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հիպոթերապիայի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պարապմունքները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վերհանել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գրանցված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արդյունքները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 sz="2400">
              <a:ea typeface="Calibri"/>
              <a:cs typeface="Calibri"/>
            </a:endParaRPr>
          </a:p>
          <a:p>
            <a:pPr algn="just">
              <a:buClr>
                <a:srgbClr val="B1005E"/>
              </a:buClr>
            </a:pPr>
            <a:endParaRPr lang="en-US" sz="240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Clr>
                <a:srgbClr val="B1005E"/>
              </a:buClr>
              <a:buNone/>
            </a:pP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Աշխատանքի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խնդիրներն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են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՝</a:t>
            </a:r>
            <a:endParaRPr lang="en-US" sz="2400">
              <a:ea typeface="Calibri"/>
              <a:cs typeface="Calibri"/>
            </a:endParaRPr>
          </a:p>
          <a:p>
            <a:pPr>
              <a:buClr>
                <a:srgbClr val="B1005E"/>
              </a:buClr>
            </a:pP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Ստեղծել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հիպոթերապիայի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մասին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հայերեն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լեզվով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աշխատանք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 sz="2400">
              <a:ea typeface="Calibri"/>
              <a:cs typeface="Calibri"/>
            </a:endParaRPr>
          </a:p>
          <a:p>
            <a:pPr>
              <a:buClr>
                <a:srgbClr val="B1005E"/>
              </a:buClr>
            </a:pP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Ուսումնասիրել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հիպոթերապիան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արդյունավետ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հակացուցված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ոլորտները</a:t>
            </a:r>
            <a:endParaRPr lang="en-US" sz="2400">
              <a:ea typeface="Calibri"/>
              <a:cs typeface="Calibri"/>
            </a:endParaRPr>
          </a:p>
          <a:p>
            <a:pPr>
              <a:buClr>
                <a:srgbClr val="B1005E"/>
              </a:buClr>
            </a:pP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Ուսումնասիրել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մանկական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ուղեղային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կաթված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ախտորոշումը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,</a:t>
            </a:r>
            <a:endParaRPr lang="en-US" sz="2400">
              <a:ea typeface="Calibri"/>
              <a:cs typeface="Calibri"/>
            </a:endParaRPr>
          </a:p>
          <a:p>
            <a:pPr>
              <a:buClr>
                <a:srgbClr val="B1005E"/>
              </a:buClr>
            </a:pP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Ուսումնասիրել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հիպոթերապիայի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անցկացման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ընթացքը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ՄՈւԿ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ունեցող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երեխաների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հետ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 sz="2400">
              <a:ea typeface="Calibri"/>
              <a:cs typeface="Calibri"/>
            </a:endParaRPr>
          </a:p>
          <a:p>
            <a:pPr>
              <a:buClr>
                <a:srgbClr val="B1005E"/>
              </a:buClr>
            </a:pP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Կատարել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հարցում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ՄՈւԿ-ով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երեխաների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հետ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աշխատանքի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արդյունքների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Arial"/>
                <a:cs typeface="Arial"/>
              </a:rPr>
              <a:t>վերաբերյալ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 </a:t>
            </a:r>
            <a:endParaRPr lang="en-US" sz="2400">
              <a:ea typeface="Calibri"/>
              <a:cs typeface="Calibri"/>
            </a:endParaRPr>
          </a:p>
          <a:p>
            <a:pPr>
              <a:buClr>
                <a:srgbClr val="B1005E"/>
              </a:buClr>
            </a:pPr>
            <a:endParaRPr lang="en-US" sz="4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876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00228-7F74-9EE1-C07A-B7882369E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err="1">
                <a:latin typeface="Sylfaen"/>
                <a:cs typeface="Arial"/>
              </a:rPr>
              <a:t>Ի՞նչ</a:t>
            </a:r>
            <a:r>
              <a:rPr lang="en-US" b="1" i="1">
                <a:latin typeface="Sylfaen"/>
                <a:cs typeface="Arial"/>
              </a:rPr>
              <a:t> է </a:t>
            </a:r>
            <a:r>
              <a:rPr lang="en-US" b="1" i="1" err="1">
                <a:latin typeface="Sylfaen"/>
                <a:cs typeface="Arial"/>
              </a:rPr>
              <a:t>հիպոթերապիան</a:t>
            </a:r>
            <a:endParaRPr lang="en-US" b="1" i="1">
              <a:latin typeface="Sylfaen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8D45B-4F3F-126E-86BC-B2C32A1B1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324" y="1825625"/>
            <a:ext cx="1083902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Հիպոթերապիան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ժամանակակից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վերականգնողական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թերապիայի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մեթոդ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է,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որտեղ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ձիու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շարժումներն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ու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ռեակցիաներն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օգտագործվում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են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հիվանդի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նյարդաբանական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զարգացմանը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նպաստելու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նրա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ֆիզիկական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բարեկեցությունը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բարելավելու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համար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 sz="3000">
              <a:cs typeface="Calibri"/>
            </a:endParaRPr>
          </a:p>
          <a:p>
            <a:pPr>
              <a:buNone/>
            </a:pPr>
            <a:endParaRPr lang="en-US" sz="300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None/>
            </a:pP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Հիպոթերապիայում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ձիերը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համարվում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են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բժիշկներ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օգտագործվում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են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որպես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ֆիզիկական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թերապիայի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միջոց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իրենց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ռիթմիկ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շարժումների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cs typeface="Arial"/>
              </a:rPr>
              <a:t>շնորհիվ</a:t>
            </a:r>
            <a:r>
              <a:rPr lang="en-US" sz="300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 sz="3000">
              <a:cs typeface="Calibri"/>
            </a:endParaRPr>
          </a:p>
          <a:p>
            <a:pPr marL="0" indent="0">
              <a:buNone/>
            </a:pPr>
            <a:endParaRPr lang="en-US" sz="3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2759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29CDC-074F-D4A9-4CC5-DEB49C944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err="1"/>
              <a:t>Ծագումնաբանություն</a:t>
            </a:r>
            <a:endParaRPr lang="en-US" b="1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20AB8-6B8F-B90F-EAE4-F3952373D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just">
              <a:buNone/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Հիպոթերապիա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տերմինը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ծագել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հունարեն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«Hippos» (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)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բառից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Թերապիայի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այս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մեթոդը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տարածված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դարձել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վերջին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տասնամյակների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ընթացքում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կիրառվում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բժշկության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վերականգնողական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տարբեր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ոլորտներում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ժամանակներում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տարբեր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մշակույթներում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ներառյալ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հույներին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հռոմեացիներին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պարսիկներին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կելտերին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ձիավարությունը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եղել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ռազմական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պատրաստության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ֆիզիկական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պատրաստվածության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մաս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Համարվում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էր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նաև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ձիերի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հետ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շփումը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կարող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բարենպաստ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ազդեցություն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ունենալ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ֆիզիկական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էմոցիոնալ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առողջության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վրա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Պատերազմներից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հետո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բժշկական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ռեաբիլիտացիայի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գալուստով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մասնավորապես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Առաջին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համաշխարհային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պատերազմից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հետո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ձիերն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օգտագործվում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էին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ֆիզիկական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հոգեբանական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վնասվածքներով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վետերաններին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վերականգնելու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Ձիերին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բժշկական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նպատակներով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համակարգված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օգտագործելու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գաղափարը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առաջին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անգամ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սկսեց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ձևավորվել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հենց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այս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ժամանակահատվածում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29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B4ECDFC-8958-4B83-B01F-58AEFB867B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D68778-F94A-4C5B-9118-3B992BB975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320312-34A2-D6B6-C2BE-8B778C304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673" y="276822"/>
            <a:ext cx="5027085" cy="103811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800" b="1" i="1" err="1"/>
              <a:t>Հիպոթերապիայի</a:t>
            </a:r>
            <a:r>
              <a:rPr lang="en-US" sz="2800" b="1" i="1"/>
              <a:t> </a:t>
            </a:r>
            <a:r>
              <a:rPr lang="en-US" sz="2800" b="1" i="1" err="1"/>
              <a:t>առանձնահատկությունները</a:t>
            </a:r>
            <a:endParaRPr lang="en-US" sz="2800" b="1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DD4A7-0558-C933-4206-6297F399E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464" y="1541059"/>
            <a:ext cx="6755801" cy="283894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err="1">
                <a:latin typeface="Arial"/>
                <a:cs typeface="Arial"/>
              </a:rPr>
              <a:t>Հիպոթերապիայում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ձիերը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համարվում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են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բժիշկներ</a:t>
            </a:r>
            <a:r>
              <a:rPr lang="en-US">
                <a:latin typeface="Arial"/>
                <a:cs typeface="Arial"/>
              </a:rPr>
              <a:t> և </a:t>
            </a:r>
            <a:r>
              <a:rPr lang="en-US" err="1">
                <a:latin typeface="Arial"/>
                <a:cs typeface="Arial"/>
              </a:rPr>
              <a:t>օգտագործվում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են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որպես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ֆիզիկական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թերապիայի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միջոց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իրենց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ռիթմիկ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շարժումների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շնորհիվ</a:t>
            </a:r>
            <a:r>
              <a:rPr lang="en-US">
                <a:latin typeface="Arial"/>
                <a:cs typeface="Arial"/>
              </a:rPr>
              <a:t>: </a:t>
            </a:r>
            <a:r>
              <a:rPr lang="en-US" err="1">
                <a:latin typeface="Arial"/>
                <a:cs typeface="Arial"/>
              </a:rPr>
              <a:t>Հիպոթերապիան</a:t>
            </a:r>
            <a:r>
              <a:rPr lang="en-US">
                <a:latin typeface="Arial"/>
                <a:cs typeface="Arial"/>
              </a:rPr>
              <a:t> </a:t>
            </a:r>
            <a:r>
              <a:rPr lang="en-US" err="1">
                <a:latin typeface="Arial"/>
                <a:cs typeface="Arial"/>
              </a:rPr>
              <a:t>հիմնված</a:t>
            </a:r>
            <a:r>
              <a:rPr lang="en-US">
                <a:latin typeface="Arial"/>
                <a:cs typeface="Arial"/>
              </a:rPr>
              <a:t> է </a:t>
            </a:r>
            <a:r>
              <a:rPr lang="en-US" err="1">
                <a:latin typeface="Arial"/>
                <a:cs typeface="Arial"/>
              </a:rPr>
              <a:t>նեյրոֆիզիոլոգիայի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վրա</a:t>
            </a:r>
            <a:r>
              <a:rPr lang="en-US">
                <a:latin typeface="Arial"/>
                <a:cs typeface="Arial"/>
              </a:rPr>
              <a:t>: </a:t>
            </a:r>
            <a:r>
              <a:rPr lang="en-US" err="1">
                <a:latin typeface="Arial"/>
                <a:cs typeface="Arial"/>
              </a:rPr>
              <a:t>Բուժման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այս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մեթոդը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նշանակվում</a:t>
            </a:r>
            <a:r>
              <a:rPr lang="en-US">
                <a:latin typeface="Arial"/>
                <a:cs typeface="Arial"/>
              </a:rPr>
              <a:t> է </a:t>
            </a:r>
            <a:r>
              <a:rPr lang="en-US" err="1">
                <a:latin typeface="Arial"/>
                <a:cs typeface="Arial"/>
              </a:rPr>
              <a:t>թերապևտների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կողմից</a:t>
            </a:r>
            <a:r>
              <a:rPr lang="en-US">
                <a:latin typeface="Arial"/>
                <a:cs typeface="Arial"/>
              </a:rPr>
              <a:t> և </a:t>
            </a:r>
            <a:r>
              <a:rPr lang="en-US" err="1">
                <a:latin typeface="Arial"/>
                <a:cs typeface="Arial"/>
              </a:rPr>
              <a:t>իրականացվում</a:t>
            </a:r>
            <a:r>
              <a:rPr lang="en-US">
                <a:latin typeface="Arial"/>
                <a:cs typeface="Arial"/>
              </a:rPr>
              <a:t> է </a:t>
            </a:r>
            <a:r>
              <a:rPr lang="en-US" err="1">
                <a:latin typeface="Arial"/>
                <a:cs typeface="Arial"/>
              </a:rPr>
              <a:t>հատուկ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կրթություն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ունեցող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ֆիզիոթերապևտների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օգնությամբ</a:t>
            </a:r>
            <a:r>
              <a:rPr lang="en-US"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endParaRPr lang="en-US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err="1">
                <a:latin typeface="Arial"/>
                <a:cs typeface="Arial"/>
              </a:rPr>
              <a:t>Կախված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հիվանդի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տարիքից</a:t>
            </a:r>
            <a:r>
              <a:rPr lang="en-US">
                <a:latin typeface="Arial"/>
                <a:cs typeface="Arial"/>
              </a:rPr>
              <a:t>, </a:t>
            </a:r>
            <a:r>
              <a:rPr lang="en-US" err="1">
                <a:latin typeface="Arial"/>
                <a:cs typeface="Arial"/>
              </a:rPr>
              <a:t>ախտորոշումից</a:t>
            </a:r>
            <a:r>
              <a:rPr lang="en-US">
                <a:latin typeface="Arial"/>
                <a:cs typeface="Arial"/>
              </a:rPr>
              <a:t> և </a:t>
            </a:r>
            <a:r>
              <a:rPr lang="en-US" err="1">
                <a:latin typeface="Arial"/>
                <a:cs typeface="Arial"/>
              </a:rPr>
              <a:t>ֆիզիկական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վիճակից</a:t>
            </a:r>
            <a:r>
              <a:rPr lang="en-US">
                <a:latin typeface="Arial"/>
                <a:cs typeface="Arial"/>
              </a:rPr>
              <a:t>՝ </a:t>
            </a:r>
            <a:r>
              <a:rPr lang="en-US" err="1">
                <a:latin typeface="Arial"/>
                <a:cs typeface="Arial"/>
              </a:rPr>
              <a:t>հիպոթերապիստը</a:t>
            </a:r>
            <a:r>
              <a:rPr lang="en-US">
                <a:latin typeface="Arial"/>
                <a:cs typeface="Arial"/>
              </a:rPr>
              <a:t> </a:t>
            </a:r>
            <a:r>
              <a:rPr lang="en-US" err="1">
                <a:latin typeface="Arial"/>
                <a:cs typeface="Arial"/>
              </a:rPr>
              <a:t>ընտրում</a:t>
            </a:r>
            <a:r>
              <a:rPr lang="en-US">
                <a:latin typeface="Arial"/>
                <a:cs typeface="Arial"/>
              </a:rPr>
              <a:t> է </a:t>
            </a:r>
            <a:r>
              <a:rPr lang="en-US" err="1">
                <a:latin typeface="Arial"/>
                <a:cs typeface="Arial"/>
              </a:rPr>
              <a:t>աշխատող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մեթոդը</a:t>
            </a:r>
            <a:r>
              <a:rPr lang="en-US">
                <a:latin typeface="Arial"/>
                <a:cs typeface="Arial"/>
              </a:rPr>
              <a:t>, </a:t>
            </a:r>
            <a:r>
              <a:rPr lang="en-US" err="1">
                <a:latin typeface="Arial"/>
                <a:cs typeface="Arial"/>
              </a:rPr>
              <a:t>մշակում</a:t>
            </a:r>
            <a:r>
              <a:rPr lang="en-US">
                <a:latin typeface="Arial"/>
                <a:cs typeface="Arial"/>
              </a:rPr>
              <a:t> է </a:t>
            </a:r>
            <a:r>
              <a:rPr lang="en-US" err="1">
                <a:latin typeface="Arial"/>
                <a:cs typeface="Arial"/>
              </a:rPr>
              <a:t>մարզման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ծրագիր</a:t>
            </a:r>
            <a:r>
              <a:rPr lang="en-US">
                <a:latin typeface="Arial"/>
                <a:cs typeface="Arial"/>
              </a:rPr>
              <a:t> և </a:t>
            </a:r>
            <a:r>
              <a:rPr lang="en-US" err="1">
                <a:latin typeface="Arial"/>
                <a:cs typeface="Arial"/>
              </a:rPr>
              <a:t>ցուցադրում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վարժությունների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կատարման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տեխնիկան</a:t>
            </a:r>
            <a:r>
              <a:rPr lang="en-US">
                <a:latin typeface="Arial"/>
                <a:cs typeface="Arial"/>
              </a:rPr>
              <a:t>։ </a:t>
            </a:r>
            <a:r>
              <a:rPr lang="en-US" err="1">
                <a:latin typeface="Arial"/>
                <a:cs typeface="Arial"/>
              </a:rPr>
              <a:t>Պրոցեսի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ընթացքում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հիպոթերապիստը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օգնում</a:t>
            </a:r>
            <a:r>
              <a:rPr lang="en-US">
                <a:latin typeface="Arial"/>
                <a:cs typeface="Arial"/>
              </a:rPr>
              <a:t> է </a:t>
            </a:r>
            <a:r>
              <a:rPr lang="en-US" err="1">
                <a:latin typeface="Arial"/>
                <a:cs typeface="Arial"/>
              </a:rPr>
              <a:t>հիվանդներին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պահպանել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հավասարակշռությունը</a:t>
            </a:r>
            <a:r>
              <a:rPr lang="en-US">
                <a:latin typeface="Arial"/>
                <a:cs typeface="Arial"/>
              </a:rPr>
              <a:t>, </a:t>
            </a:r>
            <a:r>
              <a:rPr lang="en-US" err="1">
                <a:latin typeface="Arial"/>
                <a:cs typeface="Arial"/>
              </a:rPr>
              <a:t>ապահովում</a:t>
            </a:r>
            <a:r>
              <a:rPr lang="en-US">
                <a:latin typeface="Arial"/>
                <a:cs typeface="Arial"/>
              </a:rPr>
              <a:t> է </a:t>
            </a:r>
            <a:r>
              <a:rPr lang="en-US" err="1">
                <a:latin typeface="Arial"/>
                <a:cs typeface="Arial"/>
              </a:rPr>
              <a:t>անվտանգությունը</a:t>
            </a:r>
            <a:r>
              <a:rPr lang="en-US">
                <a:latin typeface="Arial"/>
                <a:cs typeface="Arial"/>
              </a:rPr>
              <a:t> և </a:t>
            </a:r>
            <a:r>
              <a:rPr lang="en-US" err="1">
                <a:latin typeface="Arial"/>
                <a:cs typeface="Arial"/>
              </a:rPr>
              <a:t>ուղղում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այն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սխալները</a:t>
            </a:r>
            <a:r>
              <a:rPr lang="en-US">
                <a:latin typeface="Arial"/>
                <a:cs typeface="Arial"/>
              </a:rPr>
              <a:t>, </a:t>
            </a:r>
            <a:r>
              <a:rPr lang="en-US" err="1">
                <a:latin typeface="Arial"/>
                <a:cs typeface="Arial"/>
              </a:rPr>
              <a:t>որոնք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առաջանում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են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առողջական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վարժությունների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կատարման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ընթացքում</a:t>
            </a:r>
            <a:r>
              <a:rPr lang="en-US">
                <a:latin typeface="Arial"/>
                <a:cs typeface="Arial"/>
              </a:rPr>
              <a:t>:</a:t>
            </a:r>
            <a:endParaRPr lang="en-US">
              <a:ea typeface="Calibri"/>
              <a:cs typeface="Calibri"/>
            </a:endParaRPr>
          </a:p>
        </p:txBody>
      </p:sp>
      <p:grpSp>
        <p:nvGrpSpPr>
          <p:cNvPr id="13" name="decorative circles">
            <a:extLst>
              <a:ext uri="{FF2B5EF4-FFF2-40B4-BE49-F238E27FC236}">
                <a16:creationId xmlns:a16="http://schemas.microsoft.com/office/drawing/2014/main" id="{B29252B9-8F48-4CC0-A640-09C8A8C24E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8627" y="289695"/>
            <a:ext cx="5461374" cy="5966848"/>
            <a:chOff x="6008627" y="289695"/>
            <a:chExt cx="5461374" cy="596684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548D73-0AE2-434D-B75C-77D24F5EDC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3605" y="289695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BC26AF4-B368-411A-BF70-74F07FA77E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387281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BE4EEE7-FD25-4B68-819D-487E4D78F3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790102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E52A4F8-9F27-4959-B733-FDA9FCA2E8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65470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13DA742-C9EF-49AA-ADEB-55334493053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407667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Нет описания фото.">
            <a:extLst>
              <a:ext uri="{FF2B5EF4-FFF2-40B4-BE49-F238E27FC236}">
                <a16:creationId xmlns:a16="http://schemas.microsoft.com/office/drawing/2014/main" id="{150AE9CC-6541-F8A2-8A24-F15EA6C0D6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" r="33131" b="1"/>
          <a:stretch/>
        </p:blipFill>
        <p:spPr>
          <a:xfrm>
            <a:off x="6818365" y="461354"/>
            <a:ext cx="5000294" cy="5000294"/>
          </a:xfrm>
          <a:custGeom>
            <a:avLst/>
            <a:gdLst/>
            <a:ahLst/>
            <a:cxnLst/>
            <a:rect l="l" t="t" r="r" b="b"/>
            <a:pathLst>
              <a:path w="3111160" h="3111160">
                <a:moveTo>
                  <a:pt x="1555580" y="0"/>
                </a:moveTo>
                <a:cubicBezTo>
                  <a:pt x="2414703" y="0"/>
                  <a:pt x="3111160" y="696457"/>
                  <a:pt x="3111160" y="1555580"/>
                </a:cubicBezTo>
                <a:cubicBezTo>
                  <a:pt x="3111160" y="2414703"/>
                  <a:pt x="2414703" y="3111160"/>
                  <a:pt x="1555580" y="3111160"/>
                </a:cubicBezTo>
                <a:cubicBezTo>
                  <a:pt x="696457" y="3111160"/>
                  <a:pt x="0" y="2414703"/>
                  <a:pt x="0" y="1555580"/>
                </a:cubicBezTo>
                <a:cubicBezTo>
                  <a:pt x="0" y="696457"/>
                  <a:pt x="696457" y="0"/>
                  <a:pt x="15555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7255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420DC-F7B6-9E1C-DD9F-CD9129DFF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157" y="-5292"/>
            <a:ext cx="11040110" cy="133614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400" b="1" i="1" err="1"/>
              <a:t>Հիպոթերապիայի</a:t>
            </a:r>
            <a:r>
              <a:rPr lang="en-US" sz="4400" b="1" i="1"/>
              <a:t> </a:t>
            </a:r>
            <a:r>
              <a:rPr lang="en-US" sz="4400" b="1" i="1" err="1"/>
              <a:t>արդյունավետությունը</a:t>
            </a:r>
            <a:endParaRPr lang="en-US" sz="4400" b="1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49BAF-50F1-7700-D5B4-A3E3B207A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740" y="1963208"/>
            <a:ext cx="1143169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Հիպոթերապիան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իր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օգտակար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ազդեցությունն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ունի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շարք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խնդիրների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դեպքում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՝</a:t>
            </a:r>
          </a:p>
          <a:p>
            <a:pPr>
              <a:buClr>
                <a:srgbClr val="B1005E"/>
              </a:buClr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Ֆիզիկական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թերապիա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Հիպոթերապիան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կարող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օգնել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բարելավել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համակարգումը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հավասարակշռությունը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ուժը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ճկունությունը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ֆիզիկական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սահմանափակումները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>
              <a:buClr>
                <a:srgbClr val="B1005E"/>
              </a:buClr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Հոգեբանական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թերապիա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Ձիերի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հետ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շփումը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կարող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օգնել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ապահսովել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հիվանդների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հոգեբանական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բարեկեցությունը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Ձիերը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օգնում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նվազեցնել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սթրեսը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անհանգստությունը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ինչպես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նաև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բարելավել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ինքնագնահատականը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ինքնավստահությունը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>
              <a:solidFill>
                <a:srgbClr val="420023"/>
              </a:solidFill>
              <a:latin typeface="Calibri"/>
              <a:cs typeface="Calibri"/>
            </a:endParaRPr>
          </a:p>
          <a:p>
            <a:pPr>
              <a:buClr>
                <a:srgbClr val="B1005E"/>
              </a:buClr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Սոցիալական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փոխազդեցություն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Հիպոթերապիան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նպաստում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հիվանդների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սոցիալական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ինտեգրմանը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Ձիերի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մարզիչների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հետ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շփումը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կարող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բարելավել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հաղորդակցման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հմտությունները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զարգացնել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վստահությունը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ամրապնդել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հարաբերությունները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>
              <a:cs typeface="Calibri"/>
            </a:endParaRPr>
          </a:p>
          <a:p>
            <a:pPr>
              <a:buClr>
                <a:srgbClr val="B1005E"/>
              </a:buClr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Շարժողական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զգայական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հմտությունների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բարելավվում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Ձիավարությունը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կարող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օգնել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զարգացնել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հավասարակշռությունը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շարժողական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համակարգը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զգայական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գիտակցությունը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/>
              <a:t/>
            </a:r>
            <a:br>
              <a:rPr lang="en-US"/>
            </a:b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415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8E18AC-903E-4B46-8CC0-FE20E612CE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EE38FB-0763-470C-8A5E-44456B5130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D1E5CE-2072-5B70-3956-8E4AF9D1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89" y="674882"/>
            <a:ext cx="6244011" cy="1129099"/>
          </a:xfrm>
        </p:spPr>
        <p:txBody>
          <a:bodyPr anchor="b">
            <a:normAutofit fontScale="90000"/>
          </a:bodyPr>
          <a:lstStyle/>
          <a:p>
            <a:r>
              <a:rPr lang="en-US" sz="3600" b="1" i="1" err="1"/>
              <a:t>Կիրառվում</a:t>
            </a:r>
            <a:r>
              <a:rPr lang="en-US" sz="3600" b="1" i="1"/>
              <a:t> է </a:t>
            </a:r>
            <a:r>
              <a:rPr lang="en-US" sz="3600" b="1" i="1" err="1"/>
              <a:t>նաև</a:t>
            </a:r>
            <a:r>
              <a:rPr lang="en-US" sz="3600" b="1" i="1"/>
              <a:t> </a:t>
            </a:r>
            <a:r>
              <a:rPr lang="en-US" sz="3600" b="1" i="1" err="1"/>
              <a:t>հետևյալ</a:t>
            </a:r>
            <a:r>
              <a:rPr lang="en-US" sz="3600" b="1" i="1"/>
              <a:t> </a:t>
            </a:r>
            <a:r>
              <a:rPr lang="en-US" sz="3600" b="1" i="1" err="1"/>
              <a:t>խնդիրների</a:t>
            </a:r>
            <a:r>
              <a:rPr lang="en-US" sz="3600" b="1" i="1"/>
              <a:t> </a:t>
            </a:r>
            <a:r>
              <a:rPr lang="en-US" sz="3600" b="1" i="1" err="1"/>
              <a:t>դեպքում</a:t>
            </a:r>
            <a:endParaRPr lang="en-US" sz="3600" b="1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385A4-F9E7-6A6B-781D-0C9289FA6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285" y="2257566"/>
            <a:ext cx="5595742" cy="27479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i="1" err="1">
                <a:latin typeface="Arial"/>
                <a:cs typeface="Arial"/>
              </a:rPr>
              <a:t>Ուղեղային</a:t>
            </a:r>
            <a:r>
              <a:rPr lang="en-US" sz="2400" i="1">
                <a:latin typeface="Arial"/>
                <a:cs typeface="Arial"/>
              </a:rPr>
              <a:t> </a:t>
            </a:r>
            <a:r>
              <a:rPr lang="en-US" sz="2400" i="1" err="1">
                <a:latin typeface="Arial"/>
                <a:cs typeface="Arial"/>
              </a:rPr>
              <a:t>կաթվածի</a:t>
            </a:r>
            <a:r>
              <a:rPr lang="en-US" sz="2400" i="1">
                <a:latin typeface="Arial"/>
                <a:cs typeface="Arial"/>
              </a:rPr>
              <a:t> </a:t>
            </a:r>
          </a:p>
          <a:p>
            <a:pPr>
              <a:buClr>
                <a:srgbClr val="B1005E"/>
              </a:buClr>
            </a:pPr>
            <a:r>
              <a:rPr lang="en-US" sz="2400" i="1" err="1">
                <a:latin typeface="Arial"/>
                <a:cs typeface="Arial"/>
              </a:rPr>
              <a:t>Աուտիզմ</a:t>
            </a:r>
            <a:r>
              <a:rPr lang="en-US" sz="2400" i="1">
                <a:latin typeface="Arial"/>
                <a:cs typeface="Arial"/>
              </a:rPr>
              <a:t>,</a:t>
            </a:r>
            <a:endParaRPr lang="en-US" sz="2400">
              <a:latin typeface="Arial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sz="2400" i="1" err="1">
                <a:latin typeface="Arial"/>
                <a:cs typeface="Arial"/>
              </a:rPr>
              <a:t>Դաունի</a:t>
            </a:r>
            <a:r>
              <a:rPr lang="en-US" sz="2400" i="1">
                <a:latin typeface="Arial"/>
                <a:cs typeface="Arial"/>
              </a:rPr>
              <a:t> </a:t>
            </a:r>
            <a:r>
              <a:rPr lang="en-US" sz="2400" i="1" err="1">
                <a:latin typeface="Arial"/>
                <a:cs typeface="Arial"/>
              </a:rPr>
              <a:t>համախտանիշ</a:t>
            </a:r>
            <a:r>
              <a:rPr lang="en-US" sz="2400" i="1">
                <a:latin typeface="Arial"/>
                <a:cs typeface="Arial"/>
              </a:rPr>
              <a:t>,</a:t>
            </a:r>
            <a:endParaRPr lang="en-US" sz="2400">
              <a:latin typeface="Arial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sz="2400" i="1" err="1">
                <a:latin typeface="Arial"/>
                <a:cs typeface="Arial"/>
              </a:rPr>
              <a:t>Ասպերգերի</a:t>
            </a:r>
            <a:r>
              <a:rPr lang="en-US" sz="2400" i="1">
                <a:latin typeface="Arial"/>
                <a:cs typeface="Arial"/>
              </a:rPr>
              <a:t> </a:t>
            </a:r>
            <a:r>
              <a:rPr lang="en-US" sz="2400" i="1" err="1">
                <a:latin typeface="Arial"/>
                <a:cs typeface="Arial"/>
              </a:rPr>
              <a:t>համախտանիշ</a:t>
            </a:r>
            <a:r>
              <a:rPr lang="en-US" sz="2400" i="1">
                <a:latin typeface="Arial"/>
                <a:cs typeface="Arial"/>
              </a:rPr>
              <a:t>,</a:t>
            </a:r>
            <a:endParaRPr lang="en-US" sz="2400">
              <a:latin typeface="Arial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sz="2400" i="1" err="1">
                <a:latin typeface="Arial"/>
                <a:cs typeface="Arial"/>
              </a:rPr>
              <a:t>Հոգեբանական</a:t>
            </a:r>
            <a:r>
              <a:rPr lang="en-US" sz="2400" i="1">
                <a:latin typeface="Arial"/>
                <a:cs typeface="Arial"/>
              </a:rPr>
              <a:t> </a:t>
            </a:r>
            <a:r>
              <a:rPr lang="en-US" sz="2400" i="1" err="1">
                <a:latin typeface="Arial"/>
                <a:cs typeface="Arial"/>
              </a:rPr>
              <a:t>խնդիրներ</a:t>
            </a:r>
            <a:r>
              <a:rPr lang="en-US" sz="2400" i="1">
                <a:latin typeface="Arial"/>
                <a:cs typeface="Arial"/>
              </a:rPr>
              <a:t>,</a:t>
            </a:r>
            <a:endParaRPr lang="en-US" sz="2400">
              <a:latin typeface="Arial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sz="2400" i="1" err="1">
                <a:latin typeface="Arial"/>
                <a:cs typeface="Arial"/>
              </a:rPr>
              <a:t>Վերականգնում</a:t>
            </a:r>
            <a:r>
              <a:rPr lang="en-US" sz="2400" i="1">
                <a:latin typeface="Arial"/>
                <a:cs typeface="Arial"/>
              </a:rPr>
              <a:t> </a:t>
            </a:r>
            <a:r>
              <a:rPr lang="en-US" sz="2400" i="1" err="1">
                <a:latin typeface="Arial"/>
                <a:cs typeface="Arial"/>
              </a:rPr>
              <a:t>վնասվածքներից</a:t>
            </a:r>
            <a:r>
              <a:rPr lang="en-US" sz="2400">
                <a:latin typeface="Arial"/>
                <a:cs typeface="Arial"/>
              </a:rPr>
              <a:t> </a:t>
            </a:r>
            <a:r>
              <a:rPr lang="en-US" sz="2400" i="1">
                <a:latin typeface="Arial"/>
                <a:cs typeface="Arial"/>
              </a:rPr>
              <a:t>և </a:t>
            </a:r>
            <a:r>
              <a:rPr lang="en-US" sz="2400" i="1" err="1">
                <a:latin typeface="Arial"/>
                <a:cs typeface="Arial"/>
              </a:rPr>
              <a:t>վիրահատություներից</a:t>
            </a:r>
            <a:r>
              <a:rPr lang="en-US" sz="2400" i="1">
                <a:latin typeface="Arial"/>
                <a:cs typeface="Arial"/>
              </a:rPr>
              <a:t> </a:t>
            </a:r>
            <a:r>
              <a:rPr lang="en-US" sz="2400" i="1" err="1">
                <a:latin typeface="Arial"/>
                <a:cs typeface="Arial"/>
              </a:rPr>
              <a:t>հետո</a:t>
            </a:r>
            <a:r>
              <a:rPr lang="en-US" sz="2400" i="1">
                <a:latin typeface="Arial"/>
                <a:cs typeface="Arial"/>
              </a:rPr>
              <a:t>,</a:t>
            </a:r>
          </a:p>
        </p:txBody>
      </p:sp>
      <p:sp>
        <p:nvSpPr>
          <p:cNvPr id="13" name="Oval 1">
            <a:extLst>
              <a:ext uri="{FF2B5EF4-FFF2-40B4-BE49-F238E27FC236}">
                <a16:creationId xmlns:a16="http://schemas.microsoft.com/office/drawing/2014/main" id="{F1D6E6C0-11C7-4A38-BD12-80741960B5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1411" y="557332"/>
            <a:ext cx="5743337" cy="57433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decorative circles">
            <a:extLst>
              <a:ext uri="{FF2B5EF4-FFF2-40B4-BE49-F238E27FC236}">
                <a16:creationId xmlns:a16="http://schemas.microsoft.com/office/drawing/2014/main" id="{2B16E781-E64A-4007-B0F1-5A50135A42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70062" y="289695"/>
            <a:ext cx="4971115" cy="6138399"/>
            <a:chOff x="6870062" y="289695"/>
            <a:chExt cx="4971115" cy="613839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F5849D6-7C1F-435A-8BEB-2A37173B65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3605" y="289695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C6C5D90-0568-4F1C-9392-536D4E32E8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74736" y="5667686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069E425-421F-469A-9C32-9FB5C16E596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27805" y="5275653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C31A526-345A-4A63-BA59-FF91204E97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69847" y="59428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27432B5-3C17-4415-B09A-67FCBD63608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81540" y="655922"/>
              <a:ext cx="466441" cy="466441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0E4DDCC-A5A9-4365-876A-7992F2CF4D4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387281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A5DB42D-36BB-41F6-A512-3AFDD33ADAB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63367" y="6122314"/>
              <a:ext cx="305780" cy="3057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03F45BD-67A0-4732-B626-9ECB4B18E2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0062" y="5959435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Нет описания фото.">
            <a:extLst>
              <a:ext uri="{FF2B5EF4-FFF2-40B4-BE49-F238E27FC236}">
                <a16:creationId xmlns:a16="http://schemas.microsoft.com/office/drawing/2014/main" id="{A538E441-924B-17B2-DA5E-7E828CFFD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625" y="1247790"/>
            <a:ext cx="3337534" cy="414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0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049E-C182-274B-63E4-F37050E6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err="1"/>
              <a:t>Հակացուցումներ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0D039-67E3-29C9-9A23-2F272D383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B1005E"/>
              </a:buClr>
            </a:pP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Սրտանոթային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հիվանդություններ</a:t>
            </a:r>
          </a:p>
          <a:p>
            <a:pPr>
              <a:buClr>
                <a:srgbClr val="B1005E"/>
              </a:buClr>
            </a:pP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Չորրորդ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աստիճանի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ատրիովորոքային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ամբողջական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շրջափակում</a:t>
            </a:r>
            <a:endParaRPr lang="en-US" i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Երրորդ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և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չորրորդ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աստիճանի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սկոլիոզ</a:t>
            </a:r>
            <a:endParaRPr lang="en-US" err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Հոդերի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անկայունություն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և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տեղահանումներ</a:t>
            </a:r>
            <a:endParaRPr lang="en-US" i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Ծանր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տեսակի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մտավոր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խանգարումներ</a:t>
            </a:r>
            <a:endParaRPr lang="en-US" i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Երրորդ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աստիճանի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հիպերտոնիա</a:t>
            </a:r>
            <a:endParaRPr lang="en-US" i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Ծանր</a:t>
            </a:r>
            <a:r>
              <a:rPr lang="en-US" i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ալերգիա</a:t>
            </a:r>
            <a:endParaRPr lang="en-US" i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577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C1026-905C-45EE-C83C-D2E2D462E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i="1" err="1">
                <a:solidFill>
                  <a:srgbClr val="000000"/>
                </a:solidFill>
                <a:latin typeface="Arial"/>
                <a:cs typeface="Arial"/>
              </a:rPr>
              <a:t>Ի՞նչ</a:t>
            </a:r>
            <a:r>
              <a:rPr lang="en-US" sz="3200" b="1" i="1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sz="3200" b="1" i="1" err="1">
                <a:solidFill>
                  <a:srgbClr val="000000"/>
                </a:solidFill>
                <a:latin typeface="Arial"/>
                <a:cs typeface="Arial"/>
              </a:rPr>
              <a:t>մանկական</a:t>
            </a:r>
            <a:r>
              <a:rPr lang="en-US" sz="3200" b="1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200" b="1" i="1" err="1">
                <a:solidFill>
                  <a:srgbClr val="000000"/>
                </a:solidFill>
                <a:latin typeface="Arial"/>
                <a:cs typeface="Arial"/>
              </a:rPr>
              <a:t>ուղեղային</a:t>
            </a:r>
            <a:r>
              <a:rPr lang="en-US" sz="3200" b="1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200" b="1" i="1" err="1">
                <a:solidFill>
                  <a:srgbClr val="000000"/>
                </a:solidFill>
                <a:latin typeface="Arial"/>
                <a:cs typeface="Arial"/>
              </a:rPr>
              <a:t>կաթվածը</a:t>
            </a:r>
            <a:r>
              <a:rPr lang="en-US" sz="3200" b="1" i="1">
                <a:solidFill>
                  <a:srgbClr val="000000"/>
                </a:solidFill>
                <a:latin typeface="Arial"/>
                <a:cs typeface="Arial"/>
              </a:rPr>
              <a:t> (</a:t>
            </a:r>
            <a:r>
              <a:rPr lang="en-US" sz="3200" b="1" i="1" err="1">
                <a:solidFill>
                  <a:srgbClr val="000000"/>
                </a:solidFill>
                <a:latin typeface="Arial"/>
                <a:cs typeface="Arial"/>
              </a:rPr>
              <a:t>ՄՈւԿ</a:t>
            </a:r>
            <a:r>
              <a:rPr lang="en-US" sz="3200" b="1" i="1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en-US" sz="4000" b="1" i="1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62A95-0495-8DBD-9586-8789D44E8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Մանկական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Ուղեղային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կաթվածը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(ՄՈՒԿ)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նյարդաբանական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խանգարումների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խումբ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է,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որը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տեղի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ունենում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վաղ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մանկության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շրջանում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ազդում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շարժման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մկանների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տոնուսի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համակարգման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վրա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Ուղեղային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կաթվածը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առաջանում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ուղեղի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վնասման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կամ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աննորմալ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զարգացման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հետևանքով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որն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առավել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հաճախ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տեղի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ունենում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մինչև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երեխայի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ծնվելը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ծննդաբերության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ընթացքում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կամ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երեխայի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կյանքի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առաջին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տարիներին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buNone/>
            </a:pP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Ընդհանուր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առմամբ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, ՄՈՒԿ-ը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բարդ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պայման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է,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որը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պահանջում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բուժման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և </a:t>
            </a:r>
            <a:r>
              <a:rPr lang="en-US" dirty="0" err="1" smtClean="0">
                <a:solidFill>
                  <a:srgbClr val="000000"/>
                </a:solidFill>
                <a:latin typeface="Arial"/>
                <a:cs typeface="Arial"/>
              </a:rPr>
              <a:t>վերականգնման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բազմամասնագիտական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մոտեցում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՝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որը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պետք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օգնի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երեխաներին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զարգանալ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ինտեգրվել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հասարակությանը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30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27109-5163-DEAD-F832-9CCA5A446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err="1">
                <a:solidFill>
                  <a:srgbClr val="000000"/>
                </a:solidFill>
                <a:latin typeface="Arial"/>
                <a:cs typeface="Arial"/>
              </a:rPr>
              <a:t>Հիպոթերապիայի</a:t>
            </a:r>
            <a:r>
              <a:rPr lang="en-US" sz="2800" b="1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800" b="1" i="1" err="1">
                <a:solidFill>
                  <a:srgbClr val="000000"/>
                </a:solidFill>
                <a:latin typeface="Arial"/>
                <a:cs typeface="Arial"/>
              </a:rPr>
              <a:t>ազդեցությունը</a:t>
            </a:r>
            <a:r>
              <a:rPr lang="en-US" sz="2800" b="1" i="1">
                <a:solidFill>
                  <a:srgbClr val="000000"/>
                </a:solidFill>
                <a:latin typeface="Arial"/>
                <a:cs typeface="Arial"/>
              </a:rPr>
              <a:t> ՄՈՒԿ-ի </a:t>
            </a:r>
            <a:r>
              <a:rPr lang="en-US" sz="2800" b="1" i="1" err="1">
                <a:solidFill>
                  <a:srgbClr val="000000"/>
                </a:solidFill>
                <a:latin typeface="Arial"/>
                <a:cs typeface="Arial"/>
              </a:rPr>
              <a:t>դեպքում</a:t>
            </a:r>
            <a:endParaRPr lang="en-US" sz="2800" b="1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A6331-49FF-F10C-8BE0-512559EA9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Հիպոթերապիան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ՄՈՒԿ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ունեցող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երեխաների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վերականգնման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կարևոր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արդյունավետ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բաղադրիչ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է:  </a:t>
            </a:r>
            <a:br>
              <a:rPr lang="en-US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/>
            </a:r>
            <a:br>
              <a:rPr lang="en-US">
                <a:latin typeface="Arial"/>
                <a:cs typeface="Arial"/>
              </a:rPr>
            </a:b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ՄՈՒԿ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ունեցող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երեխաների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հիպոթերապիայի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կիրառումը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պահանջում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հատուկ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մոտեցում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յուրաքանչյուր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երեխայի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անհատական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առանձնահատկությունների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դիտարկում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</a:t>
            </a:r>
            <a:br>
              <a:rPr lang="en-US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Յուրաքանչյուր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երեխայի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մշակվում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անհատական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վերականգնողական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ծրագիր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՝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հաշվի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առնելով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նրա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ֆիզիկական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էմոցիոնալ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վիճակը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Դա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թույլ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տալիս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առավելագույն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ձևով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օգտագործել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հիպոթերապիայի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ներուժը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>
              <a:solidFill>
                <a:srgbClr val="420023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/>
              <a:t/>
            </a:r>
            <a:br>
              <a:rPr lang="en-US"/>
            </a:b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1601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B4ECDFC-8958-4B83-B01F-58AEFB867B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D68778-F94A-4C5B-9118-3B992BB975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00A4C-2A42-AC4D-46CC-C7DB98368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07" y="1279477"/>
            <a:ext cx="5641235" cy="274796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err="1">
                <a:latin typeface="Arial"/>
                <a:cs typeface="Arial"/>
              </a:rPr>
              <a:t>Ձիու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ռիթմիկ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շարժումները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փոխանցվում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են</a:t>
            </a:r>
            <a:r>
              <a:rPr lang="en-US">
                <a:latin typeface="Arial"/>
                <a:cs typeface="Arial"/>
              </a:rPr>
              <a:t> ՄՈՒԿ </a:t>
            </a:r>
            <a:r>
              <a:rPr lang="en-US" err="1">
                <a:latin typeface="Arial"/>
                <a:cs typeface="Arial"/>
              </a:rPr>
              <a:t>ունեցող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երեխայի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օրգանիզմին</a:t>
            </a:r>
            <a:r>
              <a:rPr lang="en-US">
                <a:latin typeface="Arial"/>
                <a:cs typeface="Arial"/>
              </a:rPr>
              <a:t>՝ </a:t>
            </a:r>
            <a:r>
              <a:rPr lang="en-US" err="1">
                <a:latin typeface="Arial"/>
                <a:cs typeface="Arial"/>
              </a:rPr>
              <a:t>խթանելով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տարբեր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մկանային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խմբերի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աշխատանքը</a:t>
            </a:r>
            <a:r>
              <a:rPr lang="en-US">
                <a:latin typeface="Arial"/>
                <a:cs typeface="Arial"/>
              </a:rPr>
              <a:t>, </a:t>
            </a:r>
            <a:r>
              <a:rPr lang="en-US" err="1">
                <a:latin typeface="Arial"/>
                <a:cs typeface="Arial"/>
              </a:rPr>
              <a:t>որն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օգնում</a:t>
            </a:r>
            <a:r>
              <a:rPr lang="en-US">
                <a:latin typeface="Arial"/>
                <a:cs typeface="Arial"/>
              </a:rPr>
              <a:t> է </a:t>
            </a:r>
            <a:r>
              <a:rPr lang="en-US" err="1">
                <a:latin typeface="Arial"/>
                <a:cs typeface="Arial"/>
              </a:rPr>
              <a:t>ամրացնել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մեջքի</a:t>
            </a:r>
            <a:r>
              <a:rPr lang="en-US">
                <a:latin typeface="Arial"/>
                <a:cs typeface="Arial"/>
              </a:rPr>
              <a:t>, </a:t>
            </a:r>
            <a:r>
              <a:rPr lang="en-US" err="1">
                <a:latin typeface="Arial"/>
                <a:cs typeface="Arial"/>
              </a:rPr>
              <a:t>որովայնի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ու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ոտքերի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մկանները</a:t>
            </a:r>
            <a:r>
              <a:rPr lang="en-US">
                <a:latin typeface="Arial"/>
                <a:cs typeface="Arial"/>
              </a:rPr>
              <a:t>։ </a:t>
            </a:r>
            <a:r>
              <a:rPr lang="en-US" err="1">
                <a:latin typeface="Arial"/>
                <a:cs typeface="Arial"/>
              </a:rPr>
              <a:t>Ձիու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վրա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անընդհատ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տատանումներն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ու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շարժումները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զարգացնում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են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հավասարակշռության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զգացում</a:t>
            </a:r>
            <a:r>
              <a:rPr lang="en-US">
                <a:latin typeface="Arial"/>
                <a:cs typeface="Arial"/>
              </a:rPr>
              <a:t> և </a:t>
            </a:r>
            <a:r>
              <a:rPr lang="en-US" err="1">
                <a:latin typeface="Arial"/>
                <a:cs typeface="Arial"/>
              </a:rPr>
              <a:t>շարժումների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համակարգում</a:t>
            </a:r>
            <a:r>
              <a:rPr lang="en-US">
                <a:latin typeface="Arial"/>
                <a:cs typeface="Arial"/>
              </a:rPr>
              <a:t>:</a:t>
            </a:r>
            <a:endParaRPr lang="en-US">
              <a:ea typeface="Calibri"/>
              <a:cs typeface="Calibri"/>
            </a:endParaRPr>
          </a:p>
        </p:txBody>
      </p:sp>
      <p:grpSp>
        <p:nvGrpSpPr>
          <p:cNvPr id="12" name="decorative circles">
            <a:extLst>
              <a:ext uri="{FF2B5EF4-FFF2-40B4-BE49-F238E27FC236}">
                <a16:creationId xmlns:a16="http://schemas.microsoft.com/office/drawing/2014/main" id="{B29252B9-8F48-4CC0-A640-09C8A8C24E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8627" y="289695"/>
            <a:ext cx="5461374" cy="5966848"/>
            <a:chOff x="6008627" y="289695"/>
            <a:chExt cx="5461374" cy="596684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548D73-0AE2-434D-B75C-77D24F5EDC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43605" y="289695"/>
              <a:ext cx="226735" cy="226735"/>
            </a:xfrm>
            <a:prstGeom prst="ellipse">
              <a:avLst/>
            </a:prstGeom>
            <a:solidFill>
              <a:srgbClr val="974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BC26AF4-B368-411A-BF70-74F07FA77E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387281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E4EEE7-FD25-4B68-819D-487E4D78F3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790102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E52A4F8-9F27-4959-B733-FDA9FCA2E8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03560" y="654708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13DA742-C9EF-49AA-ADEB-55334493053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08627" y="5407667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Нет описания фото.">
            <a:extLst>
              <a:ext uri="{FF2B5EF4-FFF2-40B4-BE49-F238E27FC236}">
                <a16:creationId xmlns:a16="http://schemas.microsoft.com/office/drawing/2014/main" id="{74A986A3-0E5F-B08A-1791-34B27CB2E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87" r="16264" b="1"/>
          <a:stretch/>
        </p:blipFill>
        <p:spPr>
          <a:xfrm>
            <a:off x="6306574" y="552339"/>
            <a:ext cx="5728174" cy="5728174"/>
          </a:xfrm>
          <a:custGeom>
            <a:avLst/>
            <a:gdLst/>
            <a:ahLst/>
            <a:cxnLst/>
            <a:rect l="l" t="t" r="r" b="b"/>
            <a:pathLst>
              <a:path w="3111160" h="3111160">
                <a:moveTo>
                  <a:pt x="1555580" y="0"/>
                </a:moveTo>
                <a:cubicBezTo>
                  <a:pt x="2414703" y="0"/>
                  <a:pt x="3111160" y="696457"/>
                  <a:pt x="3111160" y="1555580"/>
                </a:cubicBezTo>
                <a:cubicBezTo>
                  <a:pt x="3111160" y="2414703"/>
                  <a:pt x="2414703" y="3111160"/>
                  <a:pt x="1555580" y="3111160"/>
                </a:cubicBezTo>
                <a:cubicBezTo>
                  <a:pt x="696457" y="3111160"/>
                  <a:pt x="0" y="2414703"/>
                  <a:pt x="0" y="1555580"/>
                </a:cubicBezTo>
                <a:cubicBezTo>
                  <a:pt x="0" y="696457"/>
                  <a:pt x="696457" y="0"/>
                  <a:pt x="15555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0479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97CE8-608D-8EA7-5A9C-D9FB40076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23" y="111125"/>
            <a:ext cx="10659110" cy="1325563"/>
          </a:xfrm>
        </p:spPr>
        <p:txBody>
          <a:bodyPr>
            <a:normAutofit/>
          </a:bodyPr>
          <a:lstStyle/>
          <a:p>
            <a:r>
              <a:rPr lang="en-US" sz="2500" b="1" i="1" err="1">
                <a:solidFill>
                  <a:srgbClr val="000000"/>
                </a:solidFill>
                <a:latin typeface="Arial"/>
                <a:cs typeface="Arial"/>
              </a:rPr>
              <a:t>Թերապևտիկ</a:t>
            </a:r>
            <a:r>
              <a:rPr lang="en-US" sz="2500" b="1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500" b="1" i="1" err="1">
                <a:solidFill>
                  <a:srgbClr val="000000"/>
                </a:solidFill>
                <a:latin typeface="Arial"/>
                <a:cs typeface="Arial"/>
              </a:rPr>
              <a:t>աշխատանքի</a:t>
            </a:r>
            <a:r>
              <a:rPr lang="en-US" sz="2500" b="1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500" b="1" i="1" err="1">
                <a:solidFill>
                  <a:srgbClr val="000000"/>
                </a:solidFill>
                <a:latin typeface="Arial"/>
                <a:cs typeface="Arial"/>
              </a:rPr>
              <a:t>ուսումնասիրություն</a:t>
            </a:r>
            <a:endParaRPr lang="en-US" sz="2500" b="1" i="1"/>
          </a:p>
        </p:txBody>
      </p:sp>
      <p:pic>
        <p:nvPicPr>
          <p:cNvPr id="3" name="Picture 2" descr="Нет описания фото.">
            <a:extLst>
              <a:ext uri="{FF2B5EF4-FFF2-40B4-BE49-F238E27FC236}">
                <a16:creationId xmlns:a16="http://schemas.microsoft.com/office/drawing/2014/main" id="{15147CC0-6DC8-16AF-F864-E01606FE7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600" y="2130983"/>
            <a:ext cx="4676632" cy="3056651"/>
          </a:xfrm>
          <a:prstGeom prst="rect">
            <a:avLst/>
          </a:prstGeom>
        </p:spPr>
      </p:pic>
      <p:pic>
        <p:nvPicPr>
          <p:cNvPr id="4" name="Picture 3" descr="Нет описания фото.">
            <a:extLst>
              <a:ext uri="{FF2B5EF4-FFF2-40B4-BE49-F238E27FC236}">
                <a16:creationId xmlns:a16="http://schemas.microsoft.com/office/drawing/2014/main" id="{F6618B3C-0AC9-3EE8-F093-7D1C92E51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679" y="2143695"/>
            <a:ext cx="4551528" cy="304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33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/>
          <p:cNvSpPr/>
          <p:nvPr/>
        </p:nvSpPr>
        <p:spPr>
          <a:xfrm>
            <a:off x="1452470" y="3291922"/>
            <a:ext cx="2993134" cy="3564101"/>
          </a:xfrm>
          <a:custGeom>
            <a:avLst/>
            <a:gdLst/>
            <a:ahLst/>
            <a:cxnLst/>
            <a:rect l="l" t="t" r="r" b="b"/>
            <a:pathLst>
              <a:path w="6087195" h="8296930">
                <a:moveTo>
                  <a:pt x="0" y="0"/>
                </a:moveTo>
                <a:lnTo>
                  <a:pt x="6087195" y="0"/>
                </a:lnTo>
                <a:lnTo>
                  <a:pt x="6087195" y="8296929"/>
                </a:lnTo>
                <a:lnTo>
                  <a:pt x="0" y="82969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1C5184-3ED7-E868-E329-0B9F7EA1A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409" y="1072721"/>
            <a:ext cx="4092344" cy="2771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44E51C-7BCD-0177-4A44-A9E81B744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409" y="3177771"/>
            <a:ext cx="4036487" cy="456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AF1FC4-AB21-2456-8C9F-61B0615B0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045" y="722536"/>
            <a:ext cx="3259941" cy="33379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46E321-F221-8E90-3ACF-DE260B208107}"/>
              </a:ext>
            </a:extLst>
          </p:cNvPr>
          <p:cNvSpPr txBox="1"/>
          <p:nvPr/>
        </p:nvSpPr>
        <p:spPr>
          <a:xfrm>
            <a:off x="-90011" y="3398983"/>
            <a:ext cx="364162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err="1">
                <a:solidFill>
                  <a:srgbClr val="FFFFFF"/>
                </a:solidFill>
                <a:latin typeface="Kelvinch"/>
              </a:rPr>
              <a:t>Երեխան</a:t>
            </a:r>
            <a:r>
              <a:rPr lang="en-US" sz="2000" dirty="0">
                <a:solidFill>
                  <a:srgbClr val="FFFFFF"/>
                </a:solidFill>
                <a:latin typeface="Kelvinch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Kelvinch"/>
              </a:rPr>
              <a:t>շոյում</a:t>
            </a:r>
            <a:r>
              <a:rPr lang="en-US" sz="2000" dirty="0">
                <a:solidFill>
                  <a:srgbClr val="FFFFFF"/>
                </a:solidFill>
                <a:latin typeface="Kelvinch"/>
              </a:rPr>
              <a:t> է </a:t>
            </a:r>
            <a:r>
              <a:rPr lang="en-US" sz="2000" dirty="0" err="1" smtClean="0">
                <a:solidFill>
                  <a:srgbClr val="FFFFFF"/>
                </a:solidFill>
                <a:latin typeface="Kelvinch"/>
              </a:rPr>
              <a:t>ձիուն</a:t>
            </a:r>
            <a:endParaRPr lang="en-US" sz="2000" dirty="0">
              <a:solidFill>
                <a:srgbClr val="FFFFFF"/>
              </a:solidFill>
              <a:latin typeface="Kelvinch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6989" y="620738"/>
            <a:ext cx="3595302" cy="339945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187831" y="2676369"/>
            <a:ext cx="347505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dirty="0" err="1" smtClean="0">
                <a:solidFill>
                  <a:srgbClr val="FFFFFF"/>
                </a:solidFill>
                <a:latin typeface="Kelvinch"/>
              </a:rPr>
              <a:t>Երեխան</a:t>
            </a:r>
            <a:r>
              <a:rPr lang="en-US" dirty="0" smtClean="0">
                <a:solidFill>
                  <a:srgbClr val="FFFFFF"/>
                </a:solidFill>
                <a:latin typeface="Kelvinch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Kelvinch"/>
              </a:rPr>
              <a:t>կատարում</a:t>
            </a:r>
            <a:r>
              <a:rPr lang="en-US" dirty="0" smtClean="0">
                <a:solidFill>
                  <a:srgbClr val="FFFFFF"/>
                </a:solidFill>
                <a:latin typeface="Kelvinch"/>
              </a:rPr>
              <a:t> է </a:t>
            </a:r>
            <a:r>
              <a:rPr lang="en-US" dirty="0" err="1" smtClean="0">
                <a:solidFill>
                  <a:srgbClr val="FFFFFF"/>
                </a:solidFill>
                <a:latin typeface="Kelvinch"/>
              </a:rPr>
              <a:t>ֆիզիկական</a:t>
            </a:r>
            <a:r>
              <a:rPr lang="en-US" dirty="0" smtClean="0">
                <a:solidFill>
                  <a:srgbClr val="FFFFFF"/>
                </a:solidFill>
                <a:latin typeface="Kelvinch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Kelvinch"/>
              </a:rPr>
              <a:t>վարժություններ</a:t>
            </a:r>
            <a:endParaRPr lang="en-US" dirty="0">
              <a:solidFill>
                <a:srgbClr val="FFFFFF"/>
              </a:solidFill>
              <a:latin typeface="Kelvinch"/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7729567" y="4220136"/>
            <a:ext cx="3608708" cy="2435945"/>
          </a:xfrm>
          <a:custGeom>
            <a:avLst/>
            <a:gdLst/>
            <a:ahLst/>
            <a:cxnLst/>
            <a:rect l="l" t="t" r="r" b="b"/>
            <a:pathLst>
              <a:path w="6916338" h="4271067">
                <a:moveTo>
                  <a:pt x="0" y="0"/>
                </a:moveTo>
                <a:lnTo>
                  <a:pt x="6916338" y="0"/>
                </a:lnTo>
                <a:lnTo>
                  <a:pt x="6916338" y="4271067"/>
                </a:lnTo>
                <a:lnTo>
                  <a:pt x="0" y="42710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TextBox 7"/>
          <p:cNvSpPr txBox="1"/>
          <p:nvPr/>
        </p:nvSpPr>
        <p:spPr>
          <a:xfrm>
            <a:off x="4445604" y="4410353"/>
            <a:ext cx="3217278" cy="244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0"/>
              </a:lnSpc>
            </a:pPr>
            <a:r>
              <a:rPr lang="en-US" sz="2000" dirty="0" err="1">
                <a:latin typeface="Kelvinch"/>
              </a:rPr>
              <a:t>Թերապիայի</a:t>
            </a:r>
            <a:r>
              <a:rPr lang="en-US" sz="2000" dirty="0">
                <a:latin typeface="Kelvinch"/>
              </a:rPr>
              <a:t> </a:t>
            </a:r>
            <a:r>
              <a:rPr lang="en-US" sz="2000" dirty="0" err="1">
                <a:latin typeface="Kelvinch"/>
              </a:rPr>
              <a:t>վերջում</a:t>
            </a:r>
            <a:r>
              <a:rPr lang="en-US" sz="2000" dirty="0">
                <a:latin typeface="Kelvinch"/>
              </a:rPr>
              <a:t> </a:t>
            </a:r>
            <a:r>
              <a:rPr lang="en-US" sz="2000" dirty="0" err="1">
                <a:latin typeface="Kelvinch"/>
              </a:rPr>
              <a:t>երեխան</a:t>
            </a:r>
            <a:r>
              <a:rPr lang="en-US" sz="2000" dirty="0">
                <a:latin typeface="Kelvinch"/>
              </a:rPr>
              <a:t> </a:t>
            </a:r>
            <a:r>
              <a:rPr lang="en-US" sz="2000" dirty="0" err="1">
                <a:latin typeface="Kelvinch"/>
              </a:rPr>
              <a:t>կերակրում</a:t>
            </a:r>
            <a:r>
              <a:rPr lang="en-US" sz="2000" dirty="0">
                <a:latin typeface="Kelvinch"/>
              </a:rPr>
              <a:t> է </a:t>
            </a:r>
            <a:r>
              <a:rPr lang="en-US" sz="2000" dirty="0" err="1">
                <a:latin typeface="Kelvinch"/>
              </a:rPr>
              <a:t>ձիուն</a:t>
            </a:r>
            <a:r>
              <a:rPr lang="en-US" sz="2000" dirty="0">
                <a:latin typeface="Kelvinch"/>
              </a:rPr>
              <a:t> և </a:t>
            </a:r>
            <a:r>
              <a:rPr lang="en-US" sz="2000" dirty="0" err="1">
                <a:latin typeface="Kelvinch"/>
              </a:rPr>
              <a:t>շոյում</a:t>
            </a:r>
            <a:r>
              <a:rPr lang="en-US" sz="2000" dirty="0">
                <a:latin typeface="Kelvinch"/>
              </a:rPr>
              <a:t>՝ </a:t>
            </a:r>
            <a:r>
              <a:rPr lang="en-US" sz="2000" dirty="0" err="1">
                <a:latin typeface="Kelvinch"/>
              </a:rPr>
              <a:t>որպես</a:t>
            </a:r>
            <a:r>
              <a:rPr lang="en-US" sz="2000" dirty="0">
                <a:latin typeface="Kelvinch"/>
              </a:rPr>
              <a:t> </a:t>
            </a:r>
            <a:r>
              <a:rPr lang="en-US" sz="2000" dirty="0" err="1">
                <a:latin typeface="Kelvinch"/>
              </a:rPr>
              <a:t>շնորհակալություն</a:t>
            </a:r>
            <a:endParaRPr lang="en-US" sz="2000" dirty="0">
              <a:latin typeface="Kelvinch"/>
            </a:endParaRPr>
          </a:p>
          <a:p>
            <a:pPr algn="ctr">
              <a:lnSpc>
                <a:spcPts val="3880"/>
              </a:lnSpc>
            </a:pPr>
            <a:endParaRPr lang="en-US" sz="2000" dirty="0">
              <a:latin typeface="Kelvinch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0013" y="36230"/>
            <a:ext cx="5819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err="1" smtClean="0"/>
              <a:t>Ընթացքի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նկարագրություն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3758451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11F1E-24EA-F208-AA9C-09AFF031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err="1"/>
              <a:t>Արդյունավետ</a:t>
            </a:r>
            <a:r>
              <a:rPr lang="en-US" b="1" i="1"/>
              <a:t> </a:t>
            </a:r>
            <a:r>
              <a:rPr lang="en-US" b="1" i="1" err="1"/>
              <a:t>դեպքեր</a:t>
            </a:r>
            <a:endParaRPr lang="en-US" b="1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131CC-B1BA-BE21-DCC7-705B97CC0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5"/>
            <a:ext cx="11008360" cy="47640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i="1" err="1">
                <a:solidFill>
                  <a:srgbClr val="050505"/>
                </a:solidFill>
                <a:latin typeface="Arial"/>
                <a:cs typeface="Arial"/>
              </a:rPr>
              <a:t>Դեպք</a:t>
            </a:r>
            <a:r>
              <a:rPr lang="en-US" i="1">
                <a:solidFill>
                  <a:srgbClr val="050505"/>
                </a:solidFill>
                <a:latin typeface="Arial"/>
                <a:cs typeface="Arial"/>
              </a:rPr>
              <a:t> 1</a:t>
            </a:r>
            <a:endParaRPr lang="en-US">
              <a:ea typeface="Calibri"/>
              <a:cs typeface="Calibri"/>
            </a:endParaRPr>
          </a:p>
          <a:p>
            <a:pPr marL="0" indent="0">
              <a:buClr>
                <a:srgbClr val="B1005E"/>
              </a:buClr>
              <a:buNone/>
            </a:pP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Կարճատև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նպատակ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դրվել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եռամսյա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ժամկետում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ձիու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քայլքի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ժամանակ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հասնել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60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վայրկյան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տևողությամբ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վարժությունների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իրականացմանը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.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կատարել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վարժություններ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ձեռքերը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վերև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կողք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առաջ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։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Առաջին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պարապմունքի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ընթացքում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գրանցվել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է 5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վայրկյան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եռամսյակի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ավարտին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60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վայրկյան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։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Այս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տեսակ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արդյունքը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ցույց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տալիս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աստիճանաբար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աճող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զարգացումը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Վարժությունները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որոնք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կատարում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երեխան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թերապիայի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ընթացքում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օգնում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ճկունացնել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մկանային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համակարգը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բարելավվել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երեխայի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շարժողական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դժվարությունները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: </a:t>
            </a:r>
            <a:endParaRPr lang="en-US">
              <a:latin typeface="Arial"/>
              <a:cs typeface="Arial"/>
            </a:endParaRPr>
          </a:p>
          <a:p>
            <a:pPr>
              <a:buClr>
                <a:srgbClr val="B1005E"/>
              </a:buClr>
            </a:pPr>
            <a:r>
              <a:rPr lang="en-US" i="1" err="1">
                <a:solidFill>
                  <a:srgbClr val="000000"/>
                </a:solidFill>
                <a:latin typeface="Arial"/>
                <a:cs typeface="Arial"/>
              </a:rPr>
              <a:t>Դեպք</a:t>
            </a:r>
            <a:r>
              <a:rPr lang="en-US" i="1">
                <a:solidFill>
                  <a:srgbClr val="000000"/>
                </a:solidFill>
                <a:latin typeface="Arial"/>
                <a:cs typeface="Arial"/>
              </a:rPr>
              <a:t> 2</a:t>
            </a:r>
            <a:endParaRPr lang="en-US">
              <a:cs typeface="Calibri"/>
            </a:endParaRPr>
          </a:p>
          <a:p>
            <a:pPr marL="0" indent="0">
              <a:buClr>
                <a:srgbClr val="B1005E"/>
              </a:buClr>
              <a:buNone/>
            </a:pP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Երկրորդ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երեխան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ունի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տետրապարեզ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չորս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վեջույթների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վնասվածք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Սկզբում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չէր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կարողանում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պահել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մեջքը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Եռամսյա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նպատակ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դրվել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որպեսզի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երեխան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կարողանա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ձիու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քայլքի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ընթացքում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ինքնուրույն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մեկ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անգամ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պառկել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առաջ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գրկել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ձիուն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ապա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ինքնուրույն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մեջքը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ուղել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։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Երեխան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երեք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ամիս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անց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կատարել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վարժությունը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10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անգամ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30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րոպեի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50505"/>
                </a:solidFill>
                <a:latin typeface="Arial"/>
                <a:cs typeface="Arial"/>
              </a:rPr>
              <a:t>ընթացքում</a:t>
            </a:r>
            <a:r>
              <a:rPr lang="en-US">
                <a:solidFill>
                  <a:srgbClr val="050505"/>
                </a:solidFill>
                <a:latin typeface="Arial"/>
                <a:cs typeface="Arial"/>
              </a:rPr>
              <a:t>: </a:t>
            </a:r>
            <a:r>
              <a:rPr lang="en-US"/>
              <a:t/>
            </a:r>
            <a:br>
              <a:rPr lang="en-US"/>
            </a:b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4624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4E029-5259-2CAD-013B-C0447BF5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Եզրակացություն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BB47F-C150-0364-D82A-7BAFA9001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740" y="1825625"/>
            <a:ext cx="1110361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Կարող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ասել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որ հիպոթերապիան անփոխարինելի բաղադրիչ է տարբեր հիվանդություններ ունեցող երեխաների համար, այդ թվում՝ մանկական ուղեղային կաթված ունեցող երեխաների համար։ Այն կարևոր դեր է խաղում մանկական ուղեղային կաթված ունեցող երեխաների համալիր վերականգնման գործում՝ բարելավելով նրանց ֆիզիկական, հուզական և սոցիալական ոլորտները: Հիպոթերապիան համադրման միջոց չէ և համապատասխան չէ բոլորի համար: Այն պահանջում է բժշկի խիստ գնահատում և առաջարկություն: </a:t>
            </a:r>
            <a:endParaRPr lang="en-US"/>
          </a:p>
          <a:p>
            <a:pPr marL="0" indent="0">
              <a:buNone/>
            </a:pP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Հիպոթերապիան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կարևոր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դեր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է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խաղում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մանկական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ուղեղային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կաթված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ունեցող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երեխաների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համալիր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վերականգնման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գործում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՝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բարելավելով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նրանց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ֆիզիկական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էմոցիոնալ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սոցիալական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վիճակը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Մկանային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ուժի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համակարգման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ճկունության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բարելավումը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սթրեսի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մակարդակի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նվազեցումը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և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հաղորդակցման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սոցիալական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հմտությունների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զարգացումը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նպաստում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ուղեղային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կաթված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ունեցող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երեխաների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կյանքի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որակի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ընդհանուր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rial"/>
                <a:cs typeface="Arial"/>
              </a:rPr>
              <a:t>բարելավմանը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8111956"/>
      </p:ext>
    </p:extLst>
  </p:cSld>
  <p:clrMapOvr>
    <a:masterClrMapping/>
  </p:clrMapOvr>
</p:sld>
</file>

<file path=ppt/theme/theme1.xml><?xml version="1.0" encoding="utf-8"?>
<a:theme xmlns:a="http://schemas.openxmlformats.org/drawingml/2006/main" name="ConfettiVTI">
  <a:themeElements>
    <a:clrScheme name="Custom 30">
      <a:dk1>
        <a:sysClr val="windowText" lastClr="000000"/>
      </a:dk1>
      <a:lt1>
        <a:sysClr val="window" lastClr="FFFFFF"/>
      </a:lt1>
      <a:dk2>
        <a:srgbClr val="420023"/>
      </a:dk2>
      <a:lt2>
        <a:srgbClr val="FDFBF9"/>
      </a:lt2>
      <a:accent1>
        <a:srgbClr val="97446E"/>
      </a:accent1>
      <a:accent2>
        <a:srgbClr val="A40056"/>
      </a:accent2>
      <a:accent3>
        <a:srgbClr val="24BEEE"/>
      </a:accent3>
      <a:accent4>
        <a:srgbClr val="91274F"/>
      </a:accent4>
      <a:accent5>
        <a:srgbClr val="F39E29"/>
      </a:accent5>
      <a:accent6>
        <a:srgbClr val="E87450"/>
      </a:accent6>
      <a:hlink>
        <a:srgbClr val="F55D5D"/>
      </a:hlink>
      <a:folHlink>
        <a:srgbClr val="EA3A60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ettiVTI" id="{B5618F7C-B4F0-4D28-83B4-440D0519681F}" vid="{5F84EFDF-E14E-48C6-955C-990A32085A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700</Words>
  <Application>Microsoft Office PowerPoint</Application>
  <PresentationFormat>Широкоэкранный</PresentationFormat>
  <Paragraphs>75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Gill Sans Nova</vt:lpstr>
      <vt:lpstr>Kelvinch</vt:lpstr>
      <vt:lpstr>Sylfaen</vt:lpstr>
      <vt:lpstr>ConfettiVTI</vt:lpstr>
      <vt:lpstr>Երևանի «Մխիթար Սեբաստացի» կրթահամալիր  Հետազոտական վարժարան  Հետազոտական աշխատանք</vt:lpstr>
      <vt:lpstr>Ինչու՞ եմ ընտրել այս թեման</vt:lpstr>
      <vt:lpstr>Թեմայի արդիականությունը</vt:lpstr>
      <vt:lpstr>Նպատակը, խնդիրները </vt:lpstr>
      <vt:lpstr>Ի՞նչ է հիպոթերապիան</vt:lpstr>
      <vt:lpstr>Ծագումնաբանություն</vt:lpstr>
      <vt:lpstr>Հիպոթերապիայի առանձնահատկությունները</vt:lpstr>
      <vt:lpstr>Հիպոթերապիայի արդյունավետությունը</vt:lpstr>
      <vt:lpstr>Կիրառվում է նաև հետևյալ խնդիրների դեպքում</vt:lpstr>
      <vt:lpstr>Հակացուցումներ</vt:lpstr>
      <vt:lpstr>Ի՞նչ է մանկական ուղեղային կաթվածը (ՄՈւԿ)</vt:lpstr>
      <vt:lpstr>Հիպոթերապիայի ազդեցությունը ՄՈՒԿ-ի դեպքում</vt:lpstr>
      <vt:lpstr>Презентация PowerPoint</vt:lpstr>
      <vt:lpstr>Թերապևտիկ աշխատանքի ուսումնասիրություն</vt:lpstr>
      <vt:lpstr>Презентация PowerPoint</vt:lpstr>
      <vt:lpstr>Արդյունավետ դեպքեր</vt:lpstr>
      <vt:lpstr>Եզրակացություն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</cp:lastModifiedBy>
  <cp:revision>9</cp:revision>
  <dcterms:created xsi:type="dcterms:W3CDTF">2024-06-19T10:38:30Z</dcterms:created>
  <dcterms:modified xsi:type="dcterms:W3CDTF">2024-06-20T06:26:17Z</dcterms:modified>
</cp:coreProperties>
</file>